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Saral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22" Type="http://schemas.openxmlformats.org/officeDocument/2006/relationships/font" Target="fonts/Sarala-regular.fntdata"/><Relationship Id="rId10" Type="http://schemas.openxmlformats.org/officeDocument/2006/relationships/slide" Target="slides/slide6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Saral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ontserrat-bold.fntdata"/><Relationship Id="rId6" Type="http://schemas.openxmlformats.org/officeDocument/2006/relationships/slide" Target="slides/slide2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89fcc2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89fcc2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b2593e685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b2593e685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2593e685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b2593e685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1fdc4dfe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1fdc4dfe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b23420c0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b23420c0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1fdc4dfea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1fdc4dfea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89fcc27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89fcc27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b234d66b9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b234d66b9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b234d66b93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b234d66b93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234d66b93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b234d66b93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23420c0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b23420c0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b234d66b93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b234d66b93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b234d66b93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b234d66b93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Relationship Id="rId5" Type="http://schemas.openxmlformats.org/officeDocument/2006/relationships/hyperlink" Target="https://stories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946840" y="1774892"/>
            <a:ext cx="66198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900825" y="3105792"/>
            <a:ext cx="6619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4572000" y="-10600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4572000" y="4415325"/>
            <a:ext cx="4572000" cy="72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853800" y="4807300"/>
            <a:ext cx="22902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0" y="1756525"/>
            <a:ext cx="9144000" cy="337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type="title"/>
          </p:nvPr>
        </p:nvSpPr>
        <p:spPr>
          <a:xfrm>
            <a:off x="6612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6612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2" type="title"/>
          </p:nvPr>
        </p:nvSpPr>
        <p:spPr>
          <a:xfrm>
            <a:off x="9708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3" type="title"/>
          </p:nvPr>
        </p:nvSpPr>
        <p:spPr>
          <a:xfrm>
            <a:off x="337170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337170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5" type="title"/>
          </p:nvPr>
        </p:nvSpPr>
        <p:spPr>
          <a:xfrm>
            <a:off x="368130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6" type="title"/>
          </p:nvPr>
        </p:nvSpPr>
        <p:spPr>
          <a:xfrm>
            <a:off x="6082150" y="2573524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3"/>
          <p:cNvSpPr txBox="1"/>
          <p:nvPr>
            <p:ph idx="7" type="subTitle"/>
          </p:nvPr>
        </p:nvSpPr>
        <p:spPr>
          <a:xfrm>
            <a:off x="6082150" y="2897968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8" type="title"/>
          </p:nvPr>
        </p:nvSpPr>
        <p:spPr>
          <a:xfrm>
            <a:off x="6391750" y="2239374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9" type="title"/>
          </p:nvPr>
        </p:nvSpPr>
        <p:spPr>
          <a:xfrm>
            <a:off x="6612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3"/>
          <p:cNvSpPr txBox="1"/>
          <p:nvPr>
            <p:ph idx="13" type="subTitle"/>
          </p:nvPr>
        </p:nvSpPr>
        <p:spPr>
          <a:xfrm>
            <a:off x="6612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14" type="title"/>
          </p:nvPr>
        </p:nvSpPr>
        <p:spPr>
          <a:xfrm>
            <a:off x="9708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5" type="title"/>
          </p:nvPr>
        </p:nvSpPr>
        <p:spPr>
          <a:xfrm>
            <a:off x="337170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3"/>
          <p:cNvSpPr txBox="1"/>
          <p:nvPr>
            <p:ph idx="16" type="subTitle"/>
          </p:nvPr>
        </p:nvSpPr>
        <p:spPr>
          <a:xfrm>
            <a:off x="337170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17" type="title"/>
          </p:nvPr>
        </p:nvSpPr>
        <p:spPr>
          <a:xfrm>
            <a:off x="368130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8" type="title"/>
          </p:nvPr>
        </p:nvSpPr>
        <p:spPr>
          <a:xfrm>
            <a:off x="6082150" y="3836962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idx="19" type="subTitle"/>
          </p:nvPr>
        </p:nvSpPr>
        <p:spPr>
          <a:xfrm>
            <a:off x="6082150" y="4161414"/>
            <a:ext cx="24006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0" type="title"/>
          </p:nvPr>
        </p:nvSpPr>
        <p:spPr>
          <a:xfrm>
            <a:off x="6391750" y="3502812"/>
            <a:ext cx="17814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0" name="Google Shape;90;p13"/>
          <p:cNvSpPr/>
          <p:nvPr/>
        </p:nvSpPr>
        <p:spPr>
          <a:xfrm>
            <a:off x="8784650" y="0"/>
            <a:ext cx="359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0" y="1603600"/>
            <a:ext cx="7131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8136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8136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4"/>
          <p:cNvSpPr txBox="1"/>
          <p:nvPr>
            <p:ph idx="2" type="title"/>
          </p:nvPr>
        </p:nvSpPr>
        <p:spPr>
          <a:xfrm>
            <a:off x="337170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3" type="subTitle"/>
          </p:nvPr>
        </p:nvSpPr>
        <p:spPr>
          <a:xfrm>
            <a:off x="337170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4"/>
          <p:cNvSpPr txBox="1"/>
          <p:nvPr>
            <p:ph idx="4" type="title"/>
          </p:nvPr>
        </p:nvSpPr>
        <p:spPr>
          <a:xfrm>
            <a:off x="5929750" y="29611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5" type="subTitle"/>
          </p:nvPr>
        </p:nvSpPr>
        <p:spPr>
          <a:xfrm>
            <a:off x="5929750" y="32802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>
            <a:off x="0" y="4419900"/>
            <a:ext cx="91440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1" name="Google Shape;101;p14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712175" y="3051975"/>
            <a:ext cx="7730400" cy="35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300" y="0"/>
            <a:ext cx="91440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300" y="4416875"/>
            <a:ext cx="9144000" cy="7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3277050" y="30074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551975" y="16884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5"/>
          <p:cNvSpPr/>
          <p:nvPr/>
        </p:nvSpPr>
        <p:spPr>
          <a:xfrm>
            <a:off x="7592175" y="4775700"/>
            <a:ext cx="1557000" cy="36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300" y="541150"/>
            <a:ext cx="706800" cy="35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of text 2">
  <p:cSld name="TITLE_ONLY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18"/>
          <p:cNvSpPr txBox="1"/>
          <p:nvPr>
            <p:ph idx="2" type="title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8"/>
          <p:cNvSpPr txBox="1"/>
          <p:nvPr>
            <p:ph idx="3" type="subTitle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18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1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19"/>
          <p:cNvSpPr txBox="1"/>
          <p:nvPr>
            <p:ph idx="2" type="title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19"/>
          <p:cNvSpPr txBox="1"/>
          <p:nvPr>
            <p:ph idx="4" type="title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title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9"/>
          <p:cNvSpPr txBox="1"/>
          <p:nvPr>
            <p:ph idx="7" type="subTitle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19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SECTION_TITLE_AND_DESCRIPTION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4776850"/>
            <a:ext cx="9144000" cy="3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573925" y="35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836250" y="2931900"/>
            <a:ext cx="40353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3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5786125" y="956698"/>
            <a:ext cx="21354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5277425" y="3594000"/>
            <a:ext cx="31527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-10850" y="-5125"/>
            <a:ext cx="7242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853800" y="4776850"/>
            <a:ext cx="2300400" cy="36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0850" y="4776850"/>
            <a:ext cx="724200" cy="3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SECTION_TITLE_AND_DESCRIPTION_1_1_4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719350"/>
            <a:ext cx="713100" cy="441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8430775" y="2571750"/>
            <a:ext cx="713100" cy="25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8430775" y="-1600"/>
            <a:ext cx="713100" cy="72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5300" y="2162570"/>
            <a:ext cx="91335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5300" y="3502195"/>
            <a:ext cx="9133500" cy="4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5300" y="0"/>
            <a:ext cx="9133500" cy="175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9863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subTitle"/>
          </p:nvPr>
        </p:nvSpPr>
        <p:spPr>
          <a:xfrm>
            <a:off x="8136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22"/>
          <p:cNvSpPr txBox="1"/>
          <p:nvPr>
            <p:ph idx="2" type="title"/>
          </p:nvPr>
        </p:nvSpPr>
        <p:spPr>
          <a:xfrm>
            <a:off x="354435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22"/>
          <p:cNvSpPr txBox="1"/>
          <p:nvPr>
            <p:ph idx="3" type="subTitle"/>
          </p:nvPr>
        </p:nvSpPr>
        <p:spPr>
          <a:xfrm>
            <a:off x="337170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2"/>
          <p:cNvSpPr txBox="1"/>
          <p:nvPr>
            <p:ph idx="4" type="title"/>
          </p:nvPr>
        </p:nvSpPr>
        <p:spPr>
          <a:xfrm>
            <a:off x="6102400" y="2162570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22"/>
          <p:cNvSpPr txBox="1"/>
          <p:nvPr>
            <p:ph idx="5" type="subTitle"/>
          </p:nvPr>
        </p:nvSpPr>
        <p:spPr>
          <a:xfrm>
            <a:off x="5929750" y="2609843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2"/>
          <p:cNvSpPr txBox="1"/>
          <p:nvPr>
            <p:ph idx="6" type="title"/>
          </p:nvPr>
        </p:nvSpPr>
        <p:spPr>
          <a:xfrm>
            <a:off x="9863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22"/>
          <p:cNvSpPr txBox="1"/>
          <p:nvPr>
            <p:ph idx="7" type="subTitle"/>
          </p:nvPr>
        </p:nvSpPr>
        <p:spPr>
          <a:xfrm>
            <a:off x="8136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22"/>
          <p:cNvSpPr txBox="1"/>
          <p:nvPr>
            <p:ph idx="8" type="title"/>
          </p:nvPr>
        </p:nvSpPr>
        <p:spPr>
          <a:xfrm>
            <a:off x="354435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22"/>
          <p:cNvSpPr txBox="1"/>
          <p:nvPr>
            <p:ph idx="9" type="subTitle"/>
          </p:nvPr>
        </p:nvSpPr>
        <p:spPr>
          <a:xfrm>
            <a:off x="337170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22"/>
          <p:cNvSpPr txBox="1"/>
          <p:nvPr>
            <p:ph idx="13" type="title"/>
          </p:nvPr>
        </p:nvSpPr>
        <p:spPr>
          <a:xfrm>
            <a:off x="6102400" y="3502195"/>
            <a:ext cx="2055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2"/>
          <p:cNvSpPr txBox="1"/>
          <p:nvPr>
            <p:ph idx="14" type="subTitle"/>
          </p:nvPr>
        </p:nvSpPr>
        <p:spPr>
          <a:xfrm>
            <a:off x="5929750" y="3949481"/>
            <a:ext cx="240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22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3" name="Google Shape;173;p22"/>
          <p:cNvSpPr/>
          <p:nvPr/>
        </p:nvSpPr>
        <p:spPr>
          <a:xfrm>
            <a:off x="7926175" y="0"/>
            <a:ext cx="12177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0" y="1028700"/>
            <a:ext cx="713100" cy="36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4807300"/>
            <a:ext cx="9144000" cy="3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8430900" y="71935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06475" y="2293394"/>
            <a:ext cx="3365400" cy="23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5172150" y="2007458"/>
            <a:ext cx="33654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0"/>
            <a:ext cx="7131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430750" y="4419900"/>
            <a:ext cx="7131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5575" y="4771375"/>
            <a:ext cx="91440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5575" y="-5125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435650" y="-5125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5354250" y="533873"/>
            <a:ext cx="2999100" cy="22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0" y="0"/>
            <a:ext cx="7131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6853800" y="3696300"/>
            <a:ext cx="22902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b="1" sz="35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type="ctrTitle"/>
          </p:nvPr>
        </p:nvSpPr>
        <p:spPr>
          <a:xfrm>
            <a:off x="565975" y="1736825"/>
            <a:ext cx="37200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Emporium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1271275" y="2614025"/>
            <a:ext cx="2309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Marketplace for All</a:t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10717" l="13691" r="13676" t="10709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925975" y="3019025"/>
            <a:ext cx="3000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Arpit Jain (002771928)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Rebecca Biju (002768633)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Swarag Gutte (002728422)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 txBox="1"/>
          <p:nvPr>
            <p:ph type="title"/>
          </p:nvPr>
        </p:nvSpPr>
        <p:spPr>
          <a:xfrm>
            <a:off x="665675" y="0"/>
            <a:ext cx="2992200" cy="5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Diagram</a:t>
            </a:r>
            <a:endParaRPr sz="2000"/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3">
            <a:alphaModFix/>
          </a:blip>
          <a:srcRect b="0" l="0" r="0" t="4580"/>
          <a:stretch/>
        </p:blipFill>
        <p:spPr>
          <a:xfrm>
            <a:off x="0" y="463700"/>
            <a:ext cx="9144001" cy="467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611275" y="1423030"/>
            <a:ext cx="792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 txBox="1"/>
          <p:nvPr>
            <p:ph type="title"/>
          </p:nvPr>
        </p:nvSpPr>
        <p:spPr>
          <a:xfrm>
            <a:off x="0" y="766850"/>
            <a:ext cx="29322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Architecture Diagram</a:t>
            </a:r>
            <a:endParaRPr sz="2000"/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/>
          </a:blip>
          <a:srcRect b="0" l="0" r="0" t="5258"/>
          <a:stretch/>
        </p:blipFill>
        <p:spPr>
          <a:xfrm>
            <a:off x="2799275" y="111600"/>
            <a:ext cx="6251224" cy="469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/>
          <p:nvPr/>
        </p:nvSpPr>
        <p:spPr>
          <a:xfrm flipH="1">
            <a:off x="1009550" y="1102450"/>
            <a:ext cx="3022500" cy="293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 txBox="1"/>
          <p:nvPr>
            <p:ph type="title"/>
          </p:nvPr>
        </p:nvSpPr>
        <p:spPr>
          <a:xfrm>
            <a:off x="1312100" y="1331500"/>
            <a:ext cx="2417400" cy="12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IN THE </a:t>
            </a:r>
            <a:r>
              <a:rPr lang="en">
                <a:solidFill>
                  <a:schemeClr val="lt1"/>
                </a:solidFill>
              </a:rPr>
              <a:t>FUTURE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35"/>
          <p:cNvSpPr txBox="1"/>
          <p:nvPr>
            <p:ph idx="1" type="subTitle"/>
          </p:nvPr>
        </p:nvSpPr>
        <p:spPr>
          <a:xfrm>
            <a:off x="1332350" y="2549613"/>
            <a:ext cx="23769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Capture of Photos when Items are delivered.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Tracking of shipment using sockets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 rotWithShape="1">
          <a:blip r:embed="rId3">
            <a:alphaModFix/>
          </a:blip>
          <a:srcRect b="14711" l="12586" r="12579" t="13731"/>
          <a:stretch/>
        </p:blipFill>
        <p:spPr>
          <a:xfrm>
            <a:off x="4808770" y="719350"/>
            <a:ext cx="3573850" cy="34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>
                <a:solidFill>
                  <a:schemeClr val="lt1"/>
                </a:solidFill>
              </a:rPr>
              <a:t>You!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 rotWithShape="1">
          <a:blip r:embed="rId3">
            <a:alphaModFix/>
          </a:blip>
          <a:srcRect b="13329" l="0" r="4443" t="0"/>
          <a:stretch/>
        </p:blipFill>
        <p:spPr>
          <a:xfrm>
            <a:off x="4843575" y="700263"/>
            <a:ext cx="4126900" cy="374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611275" y="1262250"/>
            <a:ext cx="7921500" cy="3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Boston being a student hub, has thousands of students fly in every year and hunt for second-hand goods to set up their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accommodation.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There is no proper marketplace that facilitates the entire process and most people leave unwanted items on the footpath. This could get infested with bedbugs and other insects.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Our application bridges this gap by letting suppliers sell and donate items to NGOs, who in turn can help the needy.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200" name="Google Shape;200;p25"/>
          <p:cNvSpPr txBox="1"/>
          <p:nvPr>
            <p:ph type="title"/>
          </p:nvPr>
        </p:nvSpPr>
        <p:spPr>
          <a:xfrm>
            <a:off x="597000" y="75986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01" name="Google Shape;201;p25"/>
          <p:cNvGrpSpPr/>
          <p:nvPr/>
        </p:nvGrpSpPr>
        <p:grpSpPr>
          <a:xfrm>
            <a:off x="6427326" y="773866"/>
            <a:ext cx="442337" cy="419623"/>
            <a:chOff x="-6696925" y="3272575"/>
            <a:chExt cx="307200" cy="291425"/>
          </a:xfrm>
        </p:grpSpPr>
        <p:sp>
          <p:nvSpPr>
            <p:cNvPr id="202" name="Google Shape;202;p25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25"/>
          <p:cNvGrpSpPr/>
          <p:nvPr/>
        </p:nvGrpSpPr>
        <p:grpSpPr>
          <a:xfrm>
            <a:off x="2312101" y="773866"/>
            <a:ext cx="442337" cy="419623"/>
            <a:chOff x="-6696925" y="3272575"/>
            <a:chExt cx="307200" cy="291425"/>
          </a:xfrm>
        </p:grpSpPr>
        <p:sp>
          <p:nvSpPr>
            <p:cNvPr id="205" name="Google Shape;205;p25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idx="21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KEY </a:t>
            </a:r>
            <a:r>
              <a:rPr lang="en">
                <a:solidFill>
                  <a:schemeClr val="accent1"/>
                </a:solidFill>
              </a:rPr>
              <a:t>FEATURES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" name="Google Shape;212;p26"/>
          <p:cNvSpPr txBox="1"/>
          <p:nvPr>
            <p:ph type="title"/>
          </p:nvPr>
        </p:nvSpPr>
        <p:spPr>
          <a:xfrm>
            <a:off x="99875" y="2753011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Notification</a:t>
            </a:r>
            <a:endParaRPr/>
          </a:p>
        </p:txBody>
      </p:sp>
      <p:sp>
        <p:nvSpPr>
          <p:cNvPr id="213" name="Google Shape;213;p26"/>
          <p:cNvSpPr txBox="1"/>
          <p:nvPr>
            <p:ph idx="3" type="title"/>
          </p:nvPr>
        </p:nvSpPr>
        <p:spPr>
          <a:xfrm>
            <a:off x="3091000" y="2752999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Encryption</a:t>
            </a:r>
            <a:endParaRPr/>
          </a:p>
        </p:txBody>
      </p:sp>
      <p:sp>
        <p:nvSpPr>
          <p:cNvPr id="214" name="Google Shape;214;p26"/>
          <p:cNvSpPr txBox="1"/>
          <p:nvPr>
            <p:ph idx="6" type="title"/>
          </p:nvPr>
        </p:nvSpPr>
        <p:spPr>
          <a:xfrm>
            <a:off x="6082125" y="2752999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Photo Capture</a:t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25" y="2028096"/>
            <a:ext cx="659700" cy="6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850" y="1953687"/>
            <a:ext cx="808525" cy="8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188" y="1953700"/>
            <a:ext cx="808525" cy="8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2500" y="3262062"/>
            <a:ext cx="808500" cy="8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>
            <p:ph type="title"/>
          </p:nvPr>
        </p:nvSpPr>
        <p:spPr>
          <a:xfrm>
            <a:off x="1486450" y="4132036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Charts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1600" y="3323527"/>
            <a:ext cx="808500" cy="8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>
            <p:ph type="title"/>
          </p:nvPr>
        </p:nvSpPr>
        <p:spPr>
          <a:xfrm>
            <a:off x="4695550" y="4132036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Export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163150" y="991050"/>
            <a:ext cx="8129100" cy="3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 system to handle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selling of second hand items.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four main Enterprises are Supplier, Consumer, Logistic and Supervision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Supplier provides items which can be collected by Consumers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system operates within networks (Cities). So the consumers can see suppliers who are in the same network as them and assign a logistic partner to deliver the items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logistic enterprise is the intermediary between Suppliers and Consumers who pick up and deliver the items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The Consumers can redirect the request to other consumers facing shortage of the particular Item.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Logistics charges the requesting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Consumer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for the deliveries, sending them invoices which are then paid for by the 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Consumer Manager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 Supervision Enterprise can view all the activities within the different Enterprises in their network (Disposal of items avoided, expenses incurred, etc)</a:t>
            </a:r>
            <a:endParaRPr sz="1400"/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7" name="Google Shape;227;p27"/>
          <p:cNvSpPr txBox="1"/>
          <p:nvPr>
            <p:ph type="title"/>
          </p:nvPr>
        </p:nvSpPr>
        <p:spPr>
          <a:xfrm>
            <a:off x="725775" y="492879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Approach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28" name="Google Shape;228;p27"/>
          <p:cNvGrpSpPr/>
          <p:nvPr/>
        </p:nvGrpSpPr>
        <p:grpSpPr>
          <a:xfrm>
            <a:off x="3281676" y="506879"/>
            <a:ext cx="442337" cy="419623"/>
            <a:chOff x="-6696925" y="3272575"/>
            <a:chExt cx="307200" cy="291425"/>
          </a:xfrm>
        </p:grpSpPr>
        <p:sp>
          <p:nvSpPr>
            <p:cNvPr id="229" name="Google Shape;229;p27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27"/>
          <p:cNvGrpSpPr/>
          <p:nvPr/>
        </p:nvGrpSpPr>
        <p:grpSpPr>
          <a:xfrm>
            <a:off x="5703876" y="506866"/>
            <a:ext cx="442337" cy="419623"/>
            <a:chOff x="-6696925" y="3272575"/>
            <a:chExt cx="307200" cy="291425"/>
          </a:xfrm>
        </p:grpSpPr>
        <p:sp>
          <p:nvSpPr>
            <p:cNvPr id="232" name="Google Shape;232;p27"/>
            <p:cNvSpPr/>
            <p:nvPr/>
          </p:nvSpPr>
          <p:spPr>
            <a:xfrm>
              <a:off x="-6696925" y="3371400"/>
              <a:ext cx="220575" cy="192600"/>
            </a:xfrm>
            <a:custGeom>
              <a:rect b="b" l="l" r="r" t="t"/>
              <a:pathLst>
                <a:path extrusionOk="0"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-6621300" y="3272575"/>
              <a:ext cx="231575" cy="194950"/>
            </a:xfrm>
            <a:custGeom>
              <a:rect b="b" l="l" r="r" t="t"/>
              <a:pathLst>
                <a:path extrusionOk="0"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103050" y="750625"/>
            <a:ext cx="8363700" cy="3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collection request for items is created by the supplier, which is then sent across to all the consumers within the network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 consumer manager can view all the request raised by supplier for pick-up and assign it to an employee in their enterprise, who will then proceed with the collection of the delivery and updating the inventory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If the Consumer manager feels they have sufficient items in the inventory and sees a shortage request from other Consumer, they can directly assign it to the Consumer for further processing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request is then forwarded to logistics manager’s queue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Any logistics manager can pickup the request and assign it to one of their employee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said employee then picks up the package from the requested supplier and delivers it to the Consumer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 delivery cost is assigned on delivery completion.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Consumer worker collecting this request then updates the enterprises’ inventory with the item delivered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8"/>
          <p:cNvSpPr txBox="1"/>
          <p:nvPr>
            <p:ph type="title"/>
          </p:nvPr>
        </p:nvSpPr>
        <p:spPr>
          <a:xfrm>
            <a:off x="696225" y="323805"/>
            <a:ext cx="7950000" cy="5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700">
                <a:latin typeface="Arial"/>
                <a:ea typeface="Arial"/>
                <a:cs typeface="Arial"/>
                <a:sym typeface="Arial"/>
              </a:rPr>
              <a:t>Use Case - Collection Request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346650" y="1574950"/>
            <a:ext cx="8277600" cy="21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After a successful delivery, a delivery cost is provided against it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A Logistics manager can then generate an invoice for all successful deliveries made by their enterprise, to a particular Consumer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This request is then forwarded to the respective Consumer’s manager who would then be responsible for the payment of the same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674250" y="6466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Use Case - Invoice Request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346650" y="1574950"/>
            <a:ext cx="8277600" cy="21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Any Consumer worker can distribute items to people from the collection.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The employee can view the inventory, as well as the time before which the particular item would be disposed off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The number of people served are then updated after a particular distribution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674250" y="6466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Use Case - </a:t>
            </a:r>
            <a:r>
              <a:rPr b="0" lang="en" sz="3000">
                <a:latin typeface="Arial"/>
                <a:ea typeface="Arial"/>
                <a:cs typeface="Arial"/>
                <a:sym typeface="Arial"/>
              </a:rPr>
              <a:t> Item distribution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346650" y="1327075"/>
            <a:ext cx="82776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A Consumer manager can raise a shortage request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The manager also mentions an employee who would then follow-up on the request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This request is then forwarded to all other Consumer managers within the network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A Consumer manager can then redirect a particular collection request to an NGO facing a shortage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The logistics and collection then proceeds like a usual collection request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This collection request is linked to the original shortage request.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1"/>
          <p:cNvSpPr txBox="1"/>
          <p:nvPr>
            <p:ph type="title"/>
          </p:nvPr>
        </p:nvSpPr>
        <p:spPr>
          <a:xfrm>
            <a:off x="674250" y="6466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Use Case - Shortage Request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346650" y="1195350"/>
            <a:ext cx="82776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A Supervisor (Mayor) can view the interactions between the various enterprises within their network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Mayor can also check the expenses incurred by the Consumers in helping avoid wastages. 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7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 txBox="1"/>
          <p:nvPr>
            <p:ph type="title"/>
          </p:nvPr>
        </p:nvSpPr>
        <p:spPr>
          <a:xfrm>
            <a:off x="674250" y="6466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Arial"/>
                <a:ea typeface="Arial"/>
                <a:cs typeface="Arial"/>
                <a:sym typeface="Arial"/>
              </a:rPr>
              <a:t>Use Case - Supervision</a:t>
            </a:r>
            <a:endParaRPr b="0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